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28"/>
  </p:normalViewPr>
  <p:slideViewPr>
    <p:cSldViewPr snapToGrid="0" snapToObjects="1">
      <p:cViewPr varScale="1">
        <p:scale>
          <a:sx n="58" d="100"/>
          <a:sy n="58" d="100"/>
        </p:scale>
        <p:origin x="26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532204087_1355x1355.jpg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532241774_2880x1920.jpg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On the density distribution of bound clusters after residual star-forming gas expulsion: Zhao profiles"/>
          <p:cNvSpPr txBox="1">
            <a:spLocks noGrp="1"/>
          </p:cNvSpPr>
          <p:nvPr>
            <p:ph type="ctrTitle"/>
          </p:nvPr>
        </p:nvSpPr>
        <p:spPr>
          <a:xfrm>
            <a:off x="1778000" y="4121802"/>
            <a:ext cx="20828000" cy="4648201"/>
          </a:xfrm>
          <a:prstGeom prst="rect">
            <a:avLst/>
          </a:prstGeom>
        </p:spPr>
        <p:txBody>
          <a:bodyPr/>
          <a:lstStyle>
            <a:lvl1pPr defTabSz="718184">
              <a:defRPr sz="9744"/>
            </a:lvl1pPr>
          </a:lstStyle>
          <a:p>
            <a:r>
              <a:t>On the density distribution of bound clusters after residual star-forming gas expulsion: Zhao profiles </a:t>
            </a:r>
          </a:p>
        </p:txBody>
      </p:sp>
      <p:sp>
        <p:nvSpPr>
          <p:cNvPr id="120" name="Olga Borodina, E. Polyachenko,…"/>
          <p:cNvSpPr txBox="1">
            <a:spLocks noGrp="1"/>
          </p:cNvSpPr>
          <p:nvPr>
            <p:ph type="subTitle" sz="quarter" idx="1"/>
          </p:nvPr>
        </p:nvSpPr>
        <p:spPr>
          <a:xfrm>
            <a:off x="1778000" y="9226174"/>
            <a:ext cx="20828000" cy="158750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759459">
              <a:defRPr sz="4968"/>
            </a:pPr>
            <a:r>
              <a:t>Olga Borodina, </a:t>
            </a:r>
            <a:r>
              <a:rPr>
                <a:solidFill>
                  <a:srgbClr val="6C6C6C"/>
                </a:solidFill>
              </a:rPr>
              <a:t>E. Polyachenko,</a:t>
            </a:r>
          </a:p>
          <a:p>
            <a:pPr defTabSz="759459">
              <a:defRPr sz="4968">
                <a:solidFill>
                  <a:srgbClr val="6C6C6C"/>
                </a:solidFill>
              </a:defRPr>
            </a:pPr>
            <a:r>
              <a:t>P. Berczik,  M. Sobolenko, M. Ishchenko, B. Shukirgaliyev, A. Just</a:t>
            </a:r>
          </a:p>
        </p:txBody>
      </p:sp>
      <p:pic>
        <p:nvPicPr>
          <p:cNvPr id="121" name="photo_2021-09-06 15.01.26.jpeg" descr="photo_2021-09-06 15.01.2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9554" y="483541"/>
            <a:ext cx="2304892" cy="2862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hoto_2021-09-06 15.01.18.jpeg" descr="photo_2021-09-06 15.01.18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984" y="1274067"/>
            <a:ext cx="7181369" cy="1787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0" y="483541"/>
            <a:ext cx="5725350" cy="286267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8C7339-B228-8943-BB48-9EDD2FC980AF}"/>
              </a:ext>
            </a:extLst>
          </p:cNvPr>
          <p:cNvSpPr txBox="1"/>
          <p:nvPr/>
        </p:nvSpPr>
        <p:spPr>
          <a:xfrm>
            <a:off x="14461904" y="12886672"/>
            <a:ext cx="9614812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ru-RU" dirty="0"/>
              <a:t>07</a:t>
            </a:r>
            <a:r>
              <a:rPr kumimoji="0" lang="en-RU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r>
              <a:rPr kumimoji="0" lang="ru-RU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09</a:t>
            </a:r>
            <a:r>
              <a:rPr kumimoji="0" lang="en-RU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.2021 </a:t>
            </a:r>
            <a:r>
              <a:rPr lang="en-GB" dirty="0"/>
              <a:t>Volkswagen Trilateral Project Workshop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dness of fit est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Goodness of fit estimation</a:t>
            </a:r>
          </a:p>
        </p:txBody>
      </p:sp>
      <p:sp>
        <p:nvSpPr>
          <p:cNvPr id="177" name="Families of tests"/>
          <p:cNvSpPr txBox="1">
            <a:spLocks noGrp="1"/>
          </p:cNvSpPr>
          <p:nvPr>
            <p:ph type="body" sz="quarter" idx="1"/>
          </p:nvPr>
        </p:nvSpPr>
        <p:spPr>
          <a:xfrm>
            <a:off x="9723449" y="2413791"/>
            <a:ext cx="5841209" cy="196750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/>
            </a:lvl1pPr>
          </a:lstStyle>
          <a:p>
            <a:r>
              <a:t>Families of tests</a:t>
            </a:r>
          </a:p>
        </p:txBody>
      </p:sp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79" name="Kolmogorov-Smirnov test"/>
          <p:cNvSpPr txBox="1"/>
          <p:nvPr/>
        </p:nvSpPr>
        <p:spPr>
          <a:xfrm>
            <a:off x="13602569" y="4342698"/>
            <a:ext cx="7640750" cy="751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4800" b="0"/>
            </a:pPr>
            <a:r>
              <a:t>Kolmogorov-Smirnov test</a:t>
            </a:r>
          </a:p>
          <a:p>
            <a:pPr>
              <a:spcBef>
                <a:spcPts val="5900"/>
              </a:spcBef>
              <a:defRPr sz="4800" b="0"/>
            </a:pPr>
            <a:endParaRPr/>
          </a:p>
          <a:p>
            <a:pPr>
              <a:spcBef>
                <a:spcPts val="5900"/>
              </a:spcBef>
              <a:defRPr sz="4800" b="0"/>
            </a:pPr>
            <a:endParaRPr/>
          </a:p>
          <a:p>
            <a:pPr>
              <a:spcBef>
                <a:spcPts val="5900"/>
              </a:spcBef>
              <a:defRPr sz="4800" b="0"/>
            </a:pPr>
            <a:endParaRPr/>
          </a:p>
          <a:p>
            <a:pPr>
              <a:spcBef>
                <a:spcPts val="4500"/>
              </a:spcBef>
              <a:defRPr sz="3800" b="0"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Equation"/>
              <p:cNvSpPr txBox="1"/>
              <p:nvPr/>
            </p:nvSpPr>
            <p:spPr>
              <a:xfrm>
                <a:off x="4961046" y="6043655"/>
                <a:ext cx="4282208" cy="15117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3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sSup>
                        <m:sSup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18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046" y="6043655"/>
                <a:ext cx="4282208" cy="15117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Equation"/>
              <p:cNvSpPr txBox="1"/>
              <p:nvPr/>
            </p:nvSpPr>
            <p:spPr>
              <a:xfrm>
                <a:off x="4635954" y="8107970"/>
                <a:ext cx="5086460" cy="44431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18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954" y="8107970"/>
                <a:ext cx="5086460" cy="444312"/>
              </a:xfrm>
              <a:prstGeom prst="rect">
                <a:avLst/>
              </a:prstGeom>
              <a:blipFill>
                <a:blip r:embed="rId3"/>
                <a:stretch>
                  <a:fillRect b="-5277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Rectangle"/>
          <p:cNvSpPr/>
          <p:nvPr/>
        </p:nvSpPr>
        <p:spPr>
          <a:xfrm>
            <a:off x="4272857" y="5703420"/>
            <a:ext cx="5777710" cy="3518218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3" name="Chi-square test…"/>
              <p:cNvSpPr txBox="1"/>
              <p:nvPr/>
            </p:nvSpPr>
            <p:spPr>
              <a:xfrm>
                <a:off x="3122734" y="4321758"/>
                <a:ext cx="8112900" cy="801673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>
                  <a:spcBef>
                    <a:spcPts val="5900"/>
                  </a:spcBef>
                  <a:defRPr sz="4800" b="0"/>
                </a:pPr>
                <a:r>
                  <a:t>Chi-square test</a:t>
                </a:r>
              </a:p>
              <a:p>
                <a:pPr>
                  <a:spcBef>
                    <a:spcPts val="4500"/>
                  </a:spcBef>
                  <a:defRPr sz="3800" b="0"/>
                </a:pPr>
                <a:endParaRPr/>
              </a:p>
              <a:p>
                <a:pPr>
                  <a:spcBef>
                    <a:spcPts val="4500"/>
                  </a:spcBef>
                  <a:defRPr sz="3800" b="0"/>
                </a:pPr>
                <a:endParaRPr/>
              </a:p>
              <a:p>
                <a:pPr>
                  <a:spcBef>
                    <a:spcPts val="4500"/>
                  </a:spcBef>
                  <a:defRPr sz="3800" b="0"/>
                </a:pPr>
                <a:endParaRPr/>
              </a:p>
              <a:p>
                <a:pPr>
                  <a:spcBef>
                    <a:spcPts val="4500"/>
                  </a:spcBef>
                  <a:defRPr sz="3800" b="0"/>
                </a:pPr>
                <a:endParaRPr/>
              </a:p>
              <a:p>
                <a:pPr>
                  <a:spcBef>
                    <a:spcPts val="4500"/>
                  </a:spcBef>
                  <a:defRPr sz="3800" b="0"/>
                </a:pPr>
                <a:r>
                  <a:t>Chi-square test assumes the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4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4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t> are independent </a:t>
                </a:r>
                <a:endParaRPr sz="1200">
                  <a:latin typeface="Times Roman"/>
                  <a:ea typeface="Times Roman"/>
                  <a:cs typeface="Times Roman"/>
                  <a:sym typeface="Times Roman"/>
                </a:endParaRPr>
              </a:p>
            </p:txBody>
          </p:sp>
        </mc:Choice>
        <mc:Fallback>
          <p:sp>
            <p:nvSpPr>
              <p:cNvPr id="183" name="Chi-square test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734" y="4321758"/>
                <a:ext cx="8112900" cy="8016735"/>
              </a:xfrm>
              <a:prstGeom prst="rect">
                <a:avLst/>
              </a:prstGeom>
              <a:blipFill>
                <a:blip r:embed="rId4"/>
                <a:stretch>
                  <a:fillRect r="-31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dness of fit est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Goodness of fit estimation</a:t>
            </a:r>
          </a:p>
        </p:txBody>
      </p:sp>
      <p:sp>
        <p:nvSpPr>
          <p:cNvPr id="186" name="Families of tests"/>
          <p:cNvSpPr txBox="1">
            <a:spLocks noGrp="1"/>
          </p:cNvSpPr>
          <p:nvPr>
            <p:ph type="body" sz="quarter" idx="1"/>
          </p:nvPr>
        </p:nvSpPr>
        <p:spPr>
          <a:xfrm>
            <a:off x="9723449" y="2413791"/>
            <a:ext cx="5841209" cy="196750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/>
            </a:lvl1pPr>
          </a:lstStyle>
          <a:p>
            <a:r>
              <a:t>Families of tests</a:t>
            </a:r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Chi-square test…"/>
              <p:cNvSpPr txBox="1"/>
              <p:nvPr/>
            </p:nvSpPr>
            <p:spPr>
              <a:xfrm>
                <a:off x="3122734" y="4321758"/>
                <a:ext cx="8112900" cy="801673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>
                  <a:spcBef>
                    <a:spcPts val="5900"/>
                  </a:spcBef>
                  <a:defRPr sz="4800" b="0"/>
                </a:pPr>
                <a:r>
                  <a:t>Chi-square test</a:t>
                </a:r>
              </a:p>
              <a:p>
                <a:pPr>
                  <a:spcBef>
                    <a:spcPts val="4500"/>
                  </a:spcBef>
                  <a:defRPr sz="3800" b="0"/>
                </a:pPr>
                <a:endParaRPr/>
              </a:p>
              <a:p>
                <a:pPr>
                  <a:spcBef>
                    <a:spcPts val="4500"/>
                  </a:spcBef>
                  <a:defRPr sz="3800" b="0"/>
                </a:pPr>
                <a:endParaRPr/>
              </a:p>
              <a:p>
                <a:pPr>
                  <a:spcBef>
                    <a:spcPts val="4500"/>
                  </a:spcBef>
                  <a:defRPr sz="3800" b="0"/>
                </a:pPr>
                <a:endParaRPr/>
              </a:p>
              <a:p>
                <a:pPr>
                  <a:spcBef>
                    <a:spcPts val="4500"/>
                  </a:spcBef>
                  <a:defRPr sz="3800" b="0"/>
                </a:pPr>
                <a:endParaRPr/>
              </a:p>
              <a:p>
                <a:pPr>
                  <a:spcBef>
                    <a:spcPts val="4500"/>
                  </a:spcBef>
                  <a:defRPr sz="3800" b="0"/>
                </a:pPr>
                <a:r>
                  <a:t>Chi-square test assumes the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4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44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t> are independent </a:t>
                </a:r>
                <a:endParaRPr sz="1200">
                  <a:latin typeface="Times Roman"/>
                  <a:ea typeface="Times Roman"/>
                  <a:cs typeface="Times Roman"/>
                  <a:sym typeface="Times Roman"/>
                </a:endParaRPr>
              </a:p>
            </p:txBody>
          </p:sp>
        </mc:Choice>
        <mc:Fallback>
          <p:sp>
            <p:nvSpPr>
              <p:cNvPr id="188" name="Chi-square test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734" y="4321758"/>
                <a:ext cx="8112900" cy="8016735"/>
              </a:xfrm>
              <a:prstGeom prst="rect">
                <a:avLst/>
              </a:prstGeom>
              <a:blipFill>
                <a:blip r:embed="rId2"/>
                <a:stretch>
                  <a:fillRect r="-31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Kolmogorov-Smirnov test…"/>
          <p:cNvSpPr txBox="1"/>
          <p:nvPr/>
        </p:nvSpPr>
        <p:spPr>
          <a:xfrm>
            <a:off x="13602569" y="4342698"/>
            <a:ext cx="7640750" cy="7517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5900"/>
              </a:spcBef>
              <a:defRPr sz="4800" b="0"/>
            </a:pPr>
            <a:r>
              <a:t>Kolmogorov-Smirnov test</a:t>
            </a:r>
          </a:p>
          <a:p>
            <a:pPr>
              <a:spcBef>
                <a:spcPts val="5900"/>
              </a:spcBef>
              <a:defRPr sz="4800" b="0"/>
            </a:pPr>
            <a:endParaRPr/>
          </a:p>
          <a:p>
            <a:pPr>
              <a:spcBef>
                <a:spcPts val="5900"/>
              </a:spcBef>
              <a:defRPr sz="4800" b="0"/>
            </a:pPr>
            <a:endParaRPr/>
          </a:p>
          <a:p>
            <a:pPr>
              <a:spcBef>
                <a:spcPts val="5900"/>
              </a:spcBef>
              <a:defRPr sz="4800" b="0"/>
            </a:pPr>
            <a:endParaRPr/>
          </a:p>
          <a:p>
            <a:pPr>
              <a:spcBef>
                <a:spcPts val="4500"/>
              </a:spcBef>
              <a:defRPr sz="3800" b="0"/>
            </a:pPr>
            <a:r>
              <a:t>KS test probabilities are wrong if the model was derived from the dataset.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Equation"/>
              <p:cNvSpPr txBox="1"/>
              <p:nvPr/>
            </p:nvSpPr>
            <p:spPr>
              <a:xfrm>
                <a:off x="4961046" y="6043655"/>
                <a:ext cx="4282208" cy="151171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36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sSup>
                        <m:sSup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sz="3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sz="36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19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046" y="6043655"/>
                <a:ext cx="4282208" cy="15117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Equation"/>
              <p:cNvSpPr txBox="1"/>
              <p:nvPr/>
            </p:nvSpPr>
            <p:spPr>
              <a:xfrm>
                <a:off x="15664236" y="6540266"/>
                <a:ext cx="3814390" cy="67284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li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Low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19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4236" y="6540266"/>
                <a:ext cx="3814390" cy="672849"/>
              </a:xfrm>
              <a:prstGeom prst="rect">
                <a:avLst/>
              </a:prstGeom>
              <a:blipFill>
                <a:blip r:embed="rId4"/>
                <a:stretch>
                  <a:fillRect r="-997" b="-2641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Equation"/>
              <p:cNvSpPr txBox="1"/>
              <p:nvPr/>
            </p:nvSpPr>
            <p:spPr>
              <a:xfrm>
                <a:off x="4635954" y="8107970"/>
                <a:ext cx="5086460" cy="44431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19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954" y="8107970"/>
                <a:ext cx="5086460" cy="444312"/>
              </a:xfrm>
              <a:prstGeom prst="rect">
                <a:avLst/>
              </a:prstGeom>
              <a:blipFill>
                <a:blip r:embed="rId5"/>
                <a:stretch>
                  <a:fillRect b="-5277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Rectangle"/>
          <p:cNvSpPr/>
          <p:nvPr/>
        </p:nvSpPr>
        <p:spPr>
          <a:xfrm>
            <a:off x="14344420" y="5690720"/>
            <a:ext cx="5777710" cy="3518218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Equation"/>
              <p:cNvSpPr txBox="1"/>
              <p:nvPr/>
            </p:nvSpPr>
            <p:spPr>
              <a:xfrm>
                <a:off x="15345987" y="8107970"/>
                <a:ext cx="4243982" cy="44431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nor/>
                        </m:rP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Model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3600"/>
              </a:p>
            </p:txBody>
          </p:sp>
        </mc:Choice>
        <mc:Fallback>
          <p:sp>
            <p:nvSpPr>
              <p:cNvPr id="194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5987" y="8107970"/>
                <a:ext cx="4243982" cy="444312"/>
              </a:xfrm>
              <a:prstGeom prst="rect">
                <a:avLst/>
              </a:prstGeom>
              <a:blipFill>
                <a:blip r:embed="rId6"/>
                <a:stretch>
                  <a:fillRect b="-47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5" name="Rectangle"/>
          <p:cNvSpPr/>
          <p:nvPr/>
        </p:nvSpPr>
        <p:spPr>
          <a:xfrm>
            <a:off x="4272857" y="5703420"/>
            <a:ext cx="5777710" cy="3518218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Bootstrapped K-S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Bootstrapped K-S Test</a:t>
            </a:r>
          </a:p>
        </p:txBody>
      </p:sp>
      <p:sp>
        <p:nvSpPr>
          <p:cNvPr id="198" name="First part: sampling"/>
          <p:cNvSpPr txBox="1">
            <a:spLocks noGrp="1"/>
          </p:cNvSpPr>
          <p:nvPr>
            <p:ph type="body" sz="quarter" idx="1"/>
          </p:nvPr>
        </p:nvSpPr>
        <p:spPr>
          <a:xfrm>
            <a:off x="1104900" y="3098800"/>
            <a:ext cx="21616568" cy="22860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First part: sampling</a:t>
            </a:r>
          </a:p>
        </p:txBody>
      </p:sp>
      <p:sp>
        <p:nvSpPr>
          <p:cNvPr id="1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200" name="sample_bskstest.png" descr="sample_bskste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17" y="5259172"/>
            <a:ext cx="6719696" cy="454385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Arrow"/>
          <p:cNvSpPr/>
          <p:nvPr/>
        </p:nvSpPr>
        <p:spPr>
          <a:xfrm>
            <a:off x="9072332" y="6602384"/>
            <a:ext cx="1482516" cy="1382912"/>
          </a:xfrm>
          <a:prstGeom prst="rightArrow">
            <a:avLst>
              <a:gd name="adj1" fmla="val 48250"/>
              <a:gd name="adj2" fmla="val 40804"/>
            </a:avLst>
          </a:prstGeom>
          <a:solidFill>
            <a:srgbClr val="3F4AC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2" name="Arrow"/>
          <p:cNvSpPr/>
          <p:nvPr/>
        </p:nvSpPr>
        <p:spPr>
          <a:xfrm>
            <a:off x="16390460" y="6602384"/>
            <a:ext cx="1482516" cy="1382912"/>
          </a:xfrm>
          <a:prstGeom prst="rightArrow">
            <a:avLst>
              <a:gd name="adj1" fmla="val 48250"/>
              <a:gd name="adj2" fmla="val 40804"/>
            </a:avLst>
          </a:prstGeom>
          <a:solidFill>
            <a:srgbClr val="3F4AC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3" name="Cumulative…"/>
          <p:cNvSpPr txBox="1"/>
          <p:nvPr/>
        </p:nvSpPr>
        <p:spPr>
          <a:xfrm>
            <a:off x="12021030" y="6677293"/>
            <a:ext cx="2903247" cy="1233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4500"/>
              </a:lnSpc>
              <a:defRPr sz="3800" b="0"/>
            </a:pPr>
            <a:r>
              <a:t>Cumulative</a:t>
            </a:r>
          </a:p>
          <a:p>
            <a:pPr>
              <a:lnSpc>
                <a:spcPts val="4500"/>
              </a:lnSpc>
              <a:defRPr sz="3800" b="0"/>
            </a:pPr>
            <a:r>
              <a:t> distributions</a:t>
            </a:r>
          </a:p>
        </p:txBody>
      </p:sp>
      <p:sp>
        <p:nvSpPr>
          <p:cNvPr id="204" name="K-S statistics…"/>
          <p:cNvSpPr txBox="1"/>
          <p:nvPr/>
        </p:nvSpPr>
        <p:spPr>
          <a:xfrm>
            <a:off x="19339158" y="6677293"/>
            <a:ext cx="3117521" cy="1233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4500"/>
              </a:lnSpc>
              <a:defRPr sz="3800" b="0"/>
            </a:pPr>
            <a:r>
              <a:t>K-S statistics </a:t>
            </a:r>
          </a:p>
          <a:p>
            <a:pPr>
              <a:lnSpc>
                <a:spcPts val="4500"/>
              </a:lnSpc>
              <a:defRPr sz="3800" b="0"/>
            </a:pPr>
            <a:r>
              <a:t>calculation</a:t>
            </a:r>
          </a:p>
        </p:txBody>
      </p:sp>
      <p:sp>
        <p:nvSpPr>
          <p:cNvPr id="205" name="G. Jogesh Babu &amp; Eric D. Feigelson, 2006"/>
          <p:cNvSpPr txBox="1"/>
          <p:nvPr/>
        </p:nvSpPr>
        <p:spPr>
          <a:xfrm>
            <a:off x="16640301" y="12893852"/>
            <a:ext cx="7815175" cy="770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 i="1"/>
            </a:lvl1pPr>
          </a:lstStyle>
          <a:p>
            <a:r>
              <a:t>G. Jogesh Babu &amp; Eric D. Feigelson, 2006 </a:t>
            </a:r>
            <a:endParaRPr sz="120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Bootstrapped K-S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Bootstrapped K-S Test</a:t>
            </a:r>
          </a:p>
        </p:txBody>
      </p:sp>
      <p:sp>
        <p:nvSpPr>
          <p:cNvPr id="208" name="First part: sampling"/>
          <p:cNvSpPr txBox="1">
            <a:spLocks noGrp="1"/>
          </p:cNvSpPr>
          <p:nvPr>
            <p:ph type="body" sz="quarter" idx="1"/>
          </p:nvPr>
        </p:nvSpPr>
        <p:spPr>
          <a:xfrm>
            <a:off x="1104900" y="3098800"/>
            <a:ext cx="21616568" cy="22860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First part: sampling</a:t>
            </a:r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210" name="sample_bskstest.png" descr="sample_bskste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17" y="5259172"/>
            <a:ext cx="6719696" cy="454385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Arrow"/>
          <p:cNvSpPr/>
          <p:nvPr/>
        </p:nvSpPr>
        <p:spPr>
          <a:xfrm>
            <a:off x="9072332" y="6602384"/>
            <a:ext cx="1482516" cy="1382912"/>
          </a:xfrm>
          <a:prstGeom prst="rightArrow">
            <a:avLst>
              <a:gd name="adj1" fmla="val 48250"/>
              <a:gd name="adj2" fmla="val 40804"/>
            </a:avLst>
          </a:prstGeom>
          <a:solidFill>
            <a:srgbClr val="3F4AC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2" name="Arrow"/>
          <p:cNvSpPr/>
          <p:nvPr/>
        </p:nvSpPr>
        <p:spPr>
          <a:xfrm>
            <a:off x="16390460" y="6602384"/>
            <a:ext cx="1482516" cy="1382912"/>
          </a:xfrm>
          <a:prstGeom prst="rightArrow">
            <a:avLst>
              <a:gd name="adj1" fmla="val 48250"/>
              <a:gd name="adj2" fmla="val 40804"/>
            </a:avLst>
          </a:prstGeom>
          <a:solidFill>
            <a:srgbClr val="3F4AC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3" name="Cumulative…"/>
          <p:cNvSpPr txBox="1"/>
          <p:nvPr/>
        </p:nvSpPr>
        <p:spPr>
          <a:xfrm>
            <a:off x="12021030" y="6677293"/>
            <a:ext cx="2903247" cy="1233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4500"/>
              </a:lnSpc>
              <a:defRPr sz="3800" b="0"/>
            </a:pPr>
            <a:r>
              <a:t>Cumulative</a:t>
            </a:r>
          </a:p>
          <a:p>
            <a:pPr>
              <a:lnSpc>
                <a:spcPts val="4500"/>
              </a:lnSpc>
              <a:defRPr sz="3800" b="0"/>
            </a:pPr>
            <a:r>
              <a:t> distributions</a:t>
            </a:r>
          </a:p>
        </p:txBody>
      </p:sp>
      <p:sp>
        <p:nvSpPr>
          <p:cNvPr id="214" name="K-S statistics…"/>
          <p:cNvSpPr txBox="1"/>
          <p:nvPr/>
        </p:nvSpPr>
        <p:spPr>
          <a:xfrm>
            <a:off x="19339158" y="6677293"/>
            <a:ext cx="3117521" cy="1233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4500"/>
              </a:lnSpc>
              <a:defRPr sz="3800" b="0"/>
            </a:pPr>
            <a:r>
              <a:t>K-S statistics </a:t>
            </a:r>
          </a:p>
          <a:p>
            <a:pPr>
              <a:lnSpc>
                <a:spcPts val="4500"/>
              </a:lnSpc>
              <a:defRPr sz="3800" b="0"/>
            </a:pPr>
            <a:r>
              <a:t>calculation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3"/>
          <a:srcRect l="42811" r="42811"/>
          <a:stretch>
            <a:fillRect/>
          </a:stretch>
        </p:blipFill>
        <p:spPr>
          <a:xfrm rot="16200000">
            <a:off x="11659957" y="-230544"/>
            <a:ext cx="1063989" cy="2134027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6" name="times:"/>
              <p:cNvSpPr txBox="1"/>
              <p:nvPr/>
            </p:nvSpPr>
            <p:spPr>
              <a:xfrm>
                <a:off x="10374889" y="11076119"/>
                <a:ext cx="5000975" cy="128875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lnSpc>
                    <a:spcPts val="4500"/>
                  </a:lnSpc>
                  <a:defRPr sz="3800" b="0"/>
                </a:pPr>
                <a14:m>
                  <m:oMath xmlns:m="http://schemas.openxmlformats.org/officeDocument/2006/math">
                    <m:r>
                      <a:rPr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sz="45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≈1000</m:t>
                    </m:r>
                  </m:oMath>
                </a14:m>
                <a:r>
                  <a:t> times: </a:t>
                </a:r>
              </a:p>
              <a:p>
                <a:pPr>
                  <a:lnSpc>
                    <a:spcPts val="4500"/>
                  </a:lnSpc>
                  <a:defRPr sz="3800" b="0"/>
                </a:pPr>
                <a: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sz="4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4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∈[0,1,...,1000]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216" name="times: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889" y="11076119"/>
                <a:ext cx="5000975" cy="1288753"/>
              </a:xfrm>
              <a:prstGeom prst="rect">
                <a:avLst/>
              </a:prstGeom>
              <a:blipFill>
                <a:blip r:embed="rId4"/>
                <a:stretch>
                  <a:fillRect l="-4810" t="-7843" r="-9114" b="-1568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G. Jogesh Babu &amp; Eric D. Feigelson, 2006"/>
          <p:cNvSpPr txBox="1"/>
          <p:nvPr/>
        </p:nvSpPr>
        <p:spPr>
          <a:xfrm>
            <a:off x="16640301" y="12893852"/>
            <a:ext cx="7815175" cy="770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0" i="1"/>
            </a:lvl1pPr>
          </a:lstStyle>
          <a:p>
            <a:r>
              <a:t>G. Jogesh Babu &amp; Eric D. Feigelson, 2006 </a:t>
            </a:r>
            <a:endParaRPr sz="120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Bootstrapped K-S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Bootstrapped K-S Test</a:t>
            </a:r>
          </a:p>
        </p:txBody>
      </p:sp>
      <p:sp>
        <p:nvSpPr>
          <p:cNvPr id="220" name="Second part: evaluation"/>
          <p:cNvSpPr txBox="1">
            <a:spLocks noGrp="1"/>
          </p:cNvSpPr>
          <p:nvPr>
            <p:ph type="body" sz="half" idx="1"/>
          </p:nvPr>
        </p:nvSpPr>
        <p:spPr>
          <a:xfrm>
            <a:off x="677511" y="3426586"/>
            <a:ext cx="21005801" cy="604595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Second part: evaluation</a:t>
            </a:r>
          </a:p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</a:pPr>
            <a:endParaRPr/>
          </a:p>
        </p:txBody>
      </p:sp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22" name="dehnen_bs (1).png" descr="dehnen_bs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795" y="4152857"/>
            <a:ext cx="12284397" cy="783813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Arrow"/>
          <p:cNvSpPr/>
          <p:nvPr/>
        </p:nvSpPr>
        <p:spPr>
          <a:xfrm>
            <a:off x="6246962" y="7380467"/>
            <a:ext cx="1482517" cy="1382912"/>
          </a:xfrm>
          <a:prstGeom prst="rightArrow">
            <a:avLst>
              <a:gd name="adj1" fmla="val 48250"/>
              <a:gd name="adj2" fmla="val 40804"/>
            </a:avLst>
          </a:prstGeom>
          <a:solidFill>
            <a:srgbClr val="3F4AC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4" name="Cumulative…"/>
          <p:cNvSpPr txBox="1"/>
          <p:nvPr/>
        </p:nvSpPr>
        <p:spPr>
          <a:xfrm>
            <a:off x="8314780" y="7455376"/>
            <a:ext cx="2903246" cy="1233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ts val="4500"/>
              </a:lnSpc>
              <a:defRPr sz="3800" b="0"/>
            </a:pPr>
            <a:r>
              <a:t>Cumulative</a:t>
            </a:r>
          </a:p>
          <a:p>
            <a:pPr>
              <a:lnSpc>
                <a:spcPts val="4500"/>
              </a:lnSpc>
              <a:defRPr sz="3800" b="0"/>
            </a:pPr>
            <a:r>
              <a:t> distributions</a:t>
            </a:r>
          </a:p>
        </p:txBody>
      </p:sp>
      <p:sp>
        <p:nvSpPr>
          <p:cNvPr id="225" name="Arrow"/>
          <p:cNvSpPr/>
          <p:nvPr/>
        </p:nvSpPr>
        <p:spPr>
          <a:xfrm>
            <a:off x="11803329" y="7380467"/>
            <a:ext cx="1482516" cy="1382912"/>
          </a:xfrm>
          <a:prstGeom prst="rightArrow">
            <a:avLst>
              <a:gd name="adj1" fmla="val 48250"/>
              <a:gd name="adj2" fmla="val 40804"/>
            </a:avLst>
          </a:prstGeom>
          <a:solidFill>
            <a:srgbClr val="3F4AC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6" name="dndr_1_4.pdf" descr="dndr_1_4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7478" y="6318442"/>
            <a:ext cx="5799077" cy="38981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Future pla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plans</a:t>
            </a:r>
          </a:p>
        </p:txBody>
      </p:sp>
      <p:sp>
        <p:nvSpPr>
          <p:cNvPr id="229" name="Estimate goodness-of-fit for all models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1151332" cy="9296400"/>
          </a:xfrm>
          <a:prstGeom prst="rect">
            <a:avLst/>
          </a:prstGeom>
        </p:spPr>
        <p:txBody>
          <a:bodyPr/>
          <a:lstStyle/>
          <a:p>
            <a:r>
              <a:t>Estimate goodness-of-fit for all models</a:t>
            </a:r>
          </a:p>
          <a:p>
            <a:r>
              <a:t>Decrease the number of parameters</a:t>
            </a:r>
          </a:p>
          <a:p>
            <a:r>
              <a:t>Apply chosen model to the observational data</a:t>
            </a:r>
          </a:p>
        </p:txBody>
      </p:sp>
      <p:sp>
        <p:nvSpPr>
          <p:cNvPr id="2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31" name="corner_jn.png" descr="corner_j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4430" y="2733267"/>
            <a:ext cx="10494389" cy="10429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8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Different types of distribu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Different types of distributions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Double-click to edit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sz="58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8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sz="58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/>
              </a:p>
            </p:txBody>
          </p:sp>
        </mc:Choice>
        <mc:Fallback>
          <p:sp>
            <p:nvSpPr>
              <p:cNvPr id="242" name="Double-click to edi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244" name="diff_distr.pdf" descr="diff_distr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7511" y="4567336"/>
            <a:ext cx="10340646" cy="7283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445" y="1932656"/>
            <a:ext cx="15544351" cy="9850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nbody.mp4" descr="nbody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13054" y="2025707"/>
            <a:ext cx="12301410" cy="10934586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N-body simul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N-body simulations</a:t>
            </a:r>
          </a:p>
        </p:txBody>
      </p:sp>
      <p:sp>
        <p:nvSpPr>
          <p:cNvPr id="127" name="Our model: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10048905"/>
          </a:xfrm>
          <a:prstGeom prst="rect">
            <a:avLst/>
          </a:prstGeom>
        </p:spPr>
        <p:txBody>
          <a:bodyPr/>
          <a:lstStyle/>
          <a:p>
            <a:pPr marL="0" indent="0" defTabSz="709930">
              <a:spcBef>
                <a:spcPts val="5000"/>
              </a:spcBef>
              <a:buSzTx/>
              <a:buNone/>
              <a:defRPr sz="4128"/>
            </a:pPr>
            <a:endParaRPr/>
          </a:p>
          <a:p>
            <a:pPr marL="0" indent="0" defTabSz="709930">
              <a:spcBef>
                <a:spcPts val="5000"/>
              </a:spcBef>
              <a:buSzTx/>
              <a:buNone/>
              <a:defRPr sz="4128"/>
            </a:pPr>
            <a:r>
              <a:t>Our model:</a:t>
            </a:r>
          </a:p>
          <a:p>
            <a:pPr marL="196596" indent="-196596" defTabSz="709930">
              <a:spcBef>
                <a:spcPts val="5000"/>
              </a:spcBef>
              <a:buSzPct val="100000"/>
              <a:defRPr sz="4128"/>
            </a:pPr>
            <a:r>
              <a:t>After gas expulsion</a:t>
            </a:r>
          </a:p>
          <a:p>
            <a:pPr marL="196596" indent="-196596" defTabSz="709930">
              <a:spcBef>
                <a:spcPts val="5000"/>
              </a:spcBef>
              <a:buSzPct val="100000"/>
              <a:defRPr sz="4128"/>
            </a:pPr>
            <a:r>
              <a:t>Dehnen and Plummer profiles</a:t>
            </a:r>
          </a:p>
          <a:p>
            <a:pPr marL="0" indent="0" defTabSz="709930">
              <a:spcBef>
                <a:spcPts val="5000"/>
              </a:spcBef>
              <a:buSzTx/>
              <a:buNone/>
              <a:defRPr sz="4128"/>
            </a:pPr>
            <a:endParaRPr/>
          </a:p>
          <a:p>
            <a:pPr marL="0" indent="0" defTabSz="709930">
              <a:spcBef>
                <a:spcPts val="5000"/>
              </a:spcBef>
              <a:buSzTx/>
              <a:buNone/>
              <a:defRPr sz="4128"/>
            </a:pPr>
            <a:endParaRPr/>
          </a:p>
          <a:p>
            <a:pPr marL="0" indent="0" defTabSz="709930">
              <a:spcBef>
                <a:spcPts val="5000"/>
              </a:spcBef>
              <a:buSzTx/>
              <a:buNone/>
              <a:defRPr sz="4128"/>
            </a:pPr>
            <a:endParaRPr/>
          </a:p>
          <a:p>
            <a:pPr marL="0" indent="0" defTabSz="709930">
              <a:spcBef>
                <a:spcPts val="5000"/>
              </a:spcBef>
              <a:buSzTx/>
              <a:buNone/>
              <a:defRPr sz="4128"/>
            </a:pPr>
            <a:endParaRPr/>
          </a:p>
          <a:p>
            <a:pPr marL="0" indent="0" defTabSz="709930">
              <a:spcBef>
                <a:spcPts val="0"/>
              </a:spcBef>
              <a:buSzTx/>
              <a:buNone/>
              <a:defRPr sz="2752" i="1"/>
            </a:pPr>
            <a:r>
              <a:t>Shukirgaliyev et al., 2021; Shukirgaliyev et al., 2017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Equation"/>
              <p:cNvSpPr txBox="1"/>
              <p:nvPr/>
            </p:nvSpPr>
            <p:spPr>
              <a:xfrm>
                <a:off x="4203142" y="8444162"/>
                <a:ext cx="6055221" cy="129890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sz="3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sz="3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sz="3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sSup>
                        <m:sSupPr>
                          <m:ctrlP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sz="3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sz="3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sz="3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sz="3800"/>
              </a:p>
            </p:txBody>
          </p:sp>
        </mc:Choice>
        <mc:Fallback>
          <p:sp>
            <p:nvSpPr>
              <p:cNvPr id="12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142" y="8444162"/>
                <a:ext cx="6055221" cy="1298900"/>
              </a:xfrm>
              <a:prstGeom prst="rect">
                <a:avLst/>
              </a:prstGeom>
              <a:blipFill>
                <a:blip r:embed="rId5"/>
                <a:stretch>
                  <a:fillRect l="-2092" r="-104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Equation"/>
              <p:cNvSpPr txBox="1"/>
              <p:nvPr/>
            </p:nvSpPr>
            <p:spPr>
              <a:xfrm>
                <a:off x="4819598" y="10044362"/>
                <a:ext cx="4822309" cy="159981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8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sz="3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3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sz="3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sz="3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3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sz="3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sz="3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3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sz="3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sz="3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−5/2</m:t>
                          </m:r>
                        </m:sup>
                      </m:sSup>
                    </m:oMath>
                  </m:oMathPara>
                </a14:m>
                <a:endParaRPr sz="3800"/>
              </a:p>
            </p:txBody>
          </p:sp>
        </mc:Choice>
        <mc:Fallback>
          <p:sp>
            <p:nvSpPr>
              <p:cNvPr id="13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598" y="10044362"/>
                <a:ext cx="4822309" cy="1599811"/>
              </a:xfrm>
              <a:prstGeom prst="rect">
                <a:avLst/>
              </a:prstGeom>
              <a:blipFill>
                <a:blip r:embed="rId6"/>
                <a:stretch>
                  <a:fillRect l="-3412" t="-1587" r="-761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5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2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Fitting with Dehnen pro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Fitting with Dehnen profile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Fitting procedure: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89100" y="3098800"/>
                <a:ext cx="21005800" cy="9296400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spcBef>
                    <a:spcPts val="4500"/>
                  </a:spcBef>
                  <a:buSzTx/>
                  <a:buNone/>
                  <a:defRPr sz="4100"/>
                </a:pPr>
                <a:r>
                  <a:t>Fitting procedure:</a:t>
                </a:r>
              </a:p>
              <a:p>
                <a:pPr marL="502708" indent="-502708">
                  <a:spcBef>
                    <a:spcPts val="4500"/>
                  </a:spcBef>
                  <a:defRPr sz="4100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50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marL="502708" indent="-502708">
                  <a:spcBef>
                    <a:spcPts val="4500"/>
                  </a:spcBef>
                  <a:defRPr sz="4100"/>
                </a:pPr>
                <a:r>
                  <a:t>free parameters: </a:t>
                </a:r>
                <a14:m>
                  <m:oMath xmlns:m="http://schemas.openxmlformats.org/officeDocument/2006/math">
                    <m:r>
                      <a:rPr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4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sz="4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/>
              </a:p>
              <a:p>
                <a:pPr marL="502708" indent="-502708">
                  <a:spcBef>
                    <a:spcPts val="4500"/>
                  </a:spcBef>
                  <a:defRPr sz="4100"/>
                </a:pPr>
                <a:r>
                  <a:t>time averaging: </a:t>
                </a:r>
                <a14:m>
                  <m:oMath xmlns:m="http://schemas.openxmlformats.org/officeDocument/2006/math">
                    <m:r>
                      <a:rPr sz="56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±1</m:t>
                    </m:r>
                  </m:oMath>
                </a14:m>
                <a:r>
                  <a:t> Myr</a:t>
                </a:r>
              </a:p>
              <a:p>
                <a:pPr marL="502708" indent="-502708">
                  <a:spcBef>
                    <a:spcPts val="4500"/>
                  </a:spcBef>
                  <a:defRPr sz="4100"/>
                </a:pPr>
                <a: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1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sz="51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0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sz="50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>
          <p:sp>
            <p:nvSpPr>
              <p:cNvPr id="133" name="Fitting procedure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9100" y="3098800"/>
                <a:ext cx="21005800" cy="9296400"/>
              </a:xfrm>
              <a:prstGeom prst="rect">
                <a:avLst/>
              </a:prstGeom>
              <a:blipFill>
                <a:blip r:embed="rId2"/>
                <a:stretch>
                  <a:fillRect l="-1630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135" name="dndr_1_4.pdf" descr="dndr_1_4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4445000"/>
            <a:ext cx="11335926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t = 100 Myr,…"/>
          <p:cNvSpPr txBox="1"/>
          <p:nvPr/>
        </p:nvSpPr>
        <p:spPr>
          <a:xfrm>
            <a:off x="15204309" y="11715467"/>
            <a:ext cx="7192878" cy="1324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lnSpc>
                <a:spcPts val="3500"/>
              </a:lnSpc>
              <a:spcBef>
                <a:spcPts val="500"/>
              </a:spcBef>
              <a:defRPr sz="2400" b="0"/>
            </a:pPr>
            <a:r>
              <a:t>t = 100 Myr, </a:t>
            </a:r>
          </a:p>
          <a:p>
            <a:pPr algn="r">
              <a:lnSpc>
                <a:spcPts val="3500"/>
              </a:lnSpc>
              <a:spcBef>
                <a:spcPts val="500"/>
              </a:spcBef>
              <a:defRPr sz="2400" b="0"/>
            </a:pPr>
            <a:r>
              <a:t>SFE = 0.10 for Dehnen and</a:t>
            </a:r>
          </a:p>
          <a:p>
            <a:pPr algn="r">
              <a:lnSpc>
                <a:spcPts val="3500"/>
              </a:lnSpc>
              <a:spcBef>
                <a:spcPts val="500"/>
              </a:spcBef>
              <a:defRPr sz="2400" b="0"/>
            </a:pPr>
            <a:r>
              <a:t>SFE = 0.20 for Plummer models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Fitting with Dehnen pro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Fitting with Dehnen profile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Poor fit: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SzTx/>
                  <a:buNone/>
                </a:pPr>
                <a:r>
                  <a:t>Poor fit:</a:t>
                </a:r>
              </a:p>
              <a:p>
                <a:r>
                  <a:t>Not steep enough for </a:t>
                </a:r>
                <a14:m>
                  <m:oMath xmlns:m="http://schemas.openxmlformats.org/officeDocument/2006/math">
                    <m:r>
                      <a:rPr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sz="59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/>
              </a:p>
              <a:p>
                <a:r>
                  <a:t>Not "sharp” enough</a:t>
                </a:r>
              </a:p>
            </p:txBody>
          </p:sp>
        </mc:Choice>
        <mc:Fallback>
          <p:sp>
            <p:nvSpPr>
              <p:cNvPr id="139" name="Poor fit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87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41" name="dndr_1_4.pdf" descr="dndr_1_4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4445000"/>
            <a:ext cx="11335926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 = 100 Myr,…"/>
          <p:cNvSpPr txBox="1"/>
          <p:nvPr/>
        </p:nvSpPr>
        <p:spPr>
          <a:xfrm>
            <a:off x="15204309" y="11715467"/>
            <a:ext cx="7192878" cy="1324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lnSpc>
                <a:spcPts val="3500"/>
              </a:lnSpc>
              <a:spcBef>
                <a:spcPts val="500"/>
              </a:spcBef>
              <a:defRPr sz="2400" b="0"/>
            </a:pPr>
            <a:r>
              <a:t>t = 100 Myr, </a:t>
            </a:r>
          </a:p>
          <a:p>
            <a:pPr algn="r">
              <a:lnSpc>
                <a:spcPts val="3500"/>
              </a:lnSpc>
              <a:spcBef>
                <a:spcPts val="500"/>
              </a:spcBef>
              <a:defRPr sz="2400" b="0"/>
            </a:pPr>
            <a:r>
              <a:t>SFE = 0.10 for Dehnen and</a:t>
            </a:r>
          </a:p>
          <a:p>
            <a:pPr algn="r">
              <a:lnSpc>
                <a:spcPts val="3500"/>
              </a:lnSpc>
              <a:spcBef>
                <a:spcPts val="500"/>
              </a:spcBef>
              <a:defRPr sz="2400" b="0"/>
            </a:pPr>
            <a:r>
              <a:t>SFE = 0.20 for Plummer models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itting with Zhao pro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Fitting with Zhao profile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Zhao profile: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SzTx/>
                  <a:buNone/>
                </a:pPr>
                <a:r>
                  <a:t>Zhao profile:</a:t>
                </a:r>
              </a:p>
              <a:p>
                <a:pPr marL="0" indent="0">
                  <a:buSzTx/>
                  <a:buNone/>
                  <a:defRPr sz="41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4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sz="4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sz="4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sz="4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sSup>
                        <m:sSupPr>
                          <m:ctrlPr>
                            <a:rPr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4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sz="4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sz="4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sz="49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sz="49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sz="49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num>
                                        <m:den>
                                          <m:r>
                                            <a:rPr sz="49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sz="4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sz="4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4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sz="4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4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sz="4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145" name="Zhao profile: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44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147" name="dndr_all_5.pdf" descr="dndr_all_5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4445000"/>
            <a:ext cx="11335926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 = 100 Myr,…"/>
          <p:cNvSpPr txBox="1"/>
          <p:nvPr/>
        </p:nvSpPr>
        <p:spPr>
          <a:xfrm>
            <a:off x="15204309" y="11715467"/>
            <a:ext cx="7192878" cy="1324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lnSpc>
                <a:spcPts val="3500"/>
              </a:lnSpc>
              <a:spcBef>
                <a:spcPts val="500"/>
              </a:spcBef>
              <a:defRPr sz="2400" b="0"/>
            </a:pPr>
            <a:r>
              <a:t>t = 100 Myr, </a:t>
            </a:r>
          </a:p>
          <a:p>
            <a:pPr algn="r">
              <a:lnSpc>
                <a:spcPts val="3500"/>
              </a:lnSpc>
              <a:spcBef>
                <a:spcPts val="500"/>
              </a:spcBef>
              <a:defRPr sz="2400" b="0"/>
            </a:pPr>
            <a:r>
              <a:t>SFE = 0.10 for Dehnen and</a:t>
            </a:r>
          </a:p>
          <a:p>
            <a:pPr algn="r">
              <a:lnSpc>
                <a:spcPts val="3500"/>
              </a:lnSpc>
              <a:spcBef>
                <a:spcPts val="500"/>
              </a:spcBef>
              <a:defRPr sz="2400" b="0"/>
            </a:pPr>
            <a:r>
              <a:t>SFE = 0.20 for Plummer models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arameters’ ev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Parameters’ evolution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52" name="popts_evolution.pdf" descr="popts_evolution.pdf"/>
          <p:cNvPicPr>
            <a:picLocks noChangeAspect="1"/>
          </p:cNvPicPr>
          <p:nvPr/>
        </p:nvPicPr>
        <p:blipFill>
          <a:blip r:embed="rId2"/>
          <a:srcRect r="1988" b="43349"/>
          <a:stretch>
            <a:fillRect/>
          </a:stretch>
        </p:blipFill>
        <p:spPr>
          <a:xfrm>
            <a:off x="2520156" y="3605212"/>
            <a:ext cx="8040305" cy="8283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opts_evolution.pdf" descr="popts_evolution.pdf"/>
          <p:cNvPicPr>
            <a:picLocks noChangeAspect="1"/>
          </p:cNvPicPr>
          <p:nvPr/>
        </p:nvPicPr>
        <p:blipFill>
          <a:blip r:embed="rId2"/>
          <a:srcRect t="56541"/>
          <a:stretch>
            <a:fillRect/>
          </a:stretch>
        </p:blipFill>
        <p:spPr>
          <a:xfrm>
            <a:off x="12984956" y="4569817"/>
            <a:ext cx="8203421" cy="6354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opts_evolution.pdf" descr="popts_evolution.pdf"/>
          <p:cNvPicPr>
            <a:picLocks noChangeAspect="1"/>
          </p:cNvPicPr>
          <p:nvPr/>
        </p:nvPicPr>
        <p:blipFill>
          <a:blip r:embed="rId2"/>
          <a:srcRect t="93176"/>
          <a:stretch>
            <a:fillRect/>
          </a:stretch>
        </p:blipFill>
        <p:spPr>
          <a:xfrm>
            <a:off x="2514798" y="11874632"/>
            <a:ext cx="8203421" cy="997675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5" name="SFE = 0.10    = 1.0"/>
              <p:cNvSpPr txBox="1"/>
              <p:nvPr/>
            </p:nvSpPr>
            <p:spPr>
              <a:xfrm>
                <a:off x="13710377" y="12053012"/>
                <a:ext cx="7192878" cy="6409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r">
                  <a:lnSpc>
                    <a:spcPts val="4300"/>
                  </a:lnSpc>
                  <a:spcBef>
                    <a:spcPts val="500"/>
                  </a:spcBef>
                  <a:defRPr b="0"/>
                </a:pPr>
                <a:r>
                  <a:t>SFE = 0.10 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t> = 1.0</a:t>
                </a:r>
              </a:p>
            </p:txBody>
          </p:sp>
        </mc:Choice>
        <mc:Fallback>
          <p:sp>
            <p:nvSpPr>
              <p:cNvPr id="155" name="SFE = 0.10    = 1.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0377" y="12053012"/>
                <a:ext cx="7192878" cy="640985"/>
              </a:xfrm>
              <a:prstGeom prst="rect">
                <a:avLst/>
              </a:prstGeom>
              <a:blipFill>
                <a:blip r:embed="rId3"/>
                <a:stretch>
                  <a:fillRect r="-2469" b="-2307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itting Zhao with fixed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10304"/>
            </a:lvl1pPr>
          </a:lstStyle>
          <a:p>
            <a:r>
              <a:t>Fitting Zhao with fixed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Better fit: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SzTx/>
                  <a:buNone/>
                </a:pPr>
                <a:r>
                  <a:t>Better fit:</a:t>
                </a:r>
              </a:p>
              <a:p>
                <a:r>
                  <a:t>Free parameters: </a:t>
                </a:r>
                <a14:m>
                  <m:oMath xmlns:m="http://schemas.openxmlformats.org/officeDocument/2006/math"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/>
              </a:p>
              <a:p>
                <a:pPr/>
                <a14:m>
                  <m:oMath xmlns:m="http://schemas.openxmlformats.org/officeDocument/2006/math"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=2,</m:t>
                    </m:r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158" name="Better fit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60" name="dndr_fixed_2_0.75.pdf" descr="dndr_fixed_2_0.75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4445000"/>
            <a:ext cx="11335926" cy="762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 = 100 Myr,…"/>
          <p:cNvSpPr txBox="1"/>
          <p:nvPr/>
        </p:nvSpPr>
        <p:spPr>
          <a:xfrm>
            <a:off x="15204309" y="11715467"/>
            <a:ext cx="7192878" cy="1324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lnSpc>
                <a:spcPts val="3500"/>
              </a:lnSpc>
              <a:spcBef>
                <a:spcPts val="500"/>
              </a:spcBef>
              <a:defRPr sz="2400" b="0"/>
            </a:pPr>
            <a:r>
              <a:t>t = 100 Myr, </a:t>
            </a:r>
          </a:p>
          <a:p>
            <a:pPr algn="r">
              <a:lnSpc>
                <a:spcPts val="3500"/>
              </a:lnSpc>
              <a:spcBef>
                <a:spcPts val="500"/>
              </a:spcBef>
              <a:defRPr sz="2400" b="0"/>
            </a:pPr>
            <a:r>
              <a:t>SFE = 0.10 for Dehnen and</a:t>
            </a:r>
          </a:p>
          <a:p>
            <a:pPr algn="r">
              <a:lnSpc>
                <a:spcPts val="3500"/>
              </a:lnSpc>
              <a:spcBef>
                <a:spcPts val="500"/>
              </a:spcBef>
              <a:defRPr sz="2400" b="0"/>
            </a:pPr>
            <a:r>
              <a:t>SFE = 0.20 for Plummer models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arameters’ ev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Parameters’ evolution</a:t>
            </a:r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165" name="popts_evolution.pdf" descr="popts_evolution.pdf"/>
          <p:cNvPicPr>
            <a:picLocks noChangeAspect="1"/>
          </p:cNvPicPr>
          <p:nvPr/>
        </p:nvPicPr>
        <p:blipFill>
          <a:blip r:embed="rId2"/>
          <a:srcRect r="1988" b="43349"/>
          <a:stretch>
            <a:fillRect/>
          </a:stretch>
        </p:blipFill>
        <p:spPr>
          <a:xfrm>
            <a:off x="2520156" y="3605212"/>
            <a:ext cx="8040305" cy="8283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opts_evolution.pdf" descr="popts_evolution.pdf"/>
          <p:cNvPicPr>
            <a:picLocks noChangeAspect="1"/>
          </p:cNvPicPr>
          <p:nvPr/>
        </p:nvPicPr>
        <p:blipFill>
          <a:blip r:embed="rId2"/>
          <a:srcRect t="56541"/>
          <a:stretch>
            <a:fillRect/>
          </a:stretch>
        </p:blipFill>
        <p:spPr>
          <a:xfrm>
            <a:off x="12984956" y="4569817"/>
            <a:ext cx="8203421" cy="6354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opts_evolution.pdf" descr="popts_evolution.pdf"/>
          <p:cNvPicPr>
            <a:picLocks noChangeAspect="1"/>
          </p:cNvPicPr>
          <p:nvPr/>
        </p:nvPicPr>
        <p:blipFill>
          <a:blip r:embed="rId2"/>
          <a:srcRect t="93176"/>
          <a:stretch>
            <a:fillRect/>
          </a:stretch>
        </p:blipFill>
        <p:spPr>
          <a:xfrm>
            <a:off x="2514798" y="11874632"/>
            <a:ext cx="8203421" cy="997675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Arrow"/>
          <p:cNvSpPr/>
          <p:nvPr/>
        </p:nvSpPr>
        <p:spPr>
          <a:xfrm rot="18395764">
            <a:off x="12971746" y="8145548"/>
            <a:ext cx="2292686" cy="1382912"/>
          </a:xfrm>
          <a:prstGeom prst="rightArrow">
            <a:avLst>
              <a:gd name="adj1" fmla="val 48250"/>
              <a:gd name="adj2" fmla="val 40804"/>
            </a:avLst>
          </a:prstGeom>
          <a:solidFill>
            <a:srgbClr val="3F4AC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SFE = 0.10    = 1.0"/>
              <p:cNvSpPr txBox="1"/>
              <p:nvPr/>
            </p:nvSpPr>
            <p:spPr>
              <a:xfrm>
                <a:off x="13710377" y="12053012"/>
                <a:ext cx="7192878" cy="6409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algn="r">
                  <a:lnSpc>
                    <a:spcPts val="4300"/>
                  </a:lnSpc>
                  <a:spcBef>
                    <a:spcPts val="500"/>
                  </a:spcBef>
                  <a:defRPr b="0"/>
                </a:pPr>
                <a:r>
                  <a:t>SFE = 0.10 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t> = 1.0</a:t>
                </a:r>
              </a:p>
            </p:txBody>
          </p:sp>
        </mc:Choice>
        <mc:Fallback>
          <p:sp>
            <p:nvSpPr>
              <p:cNvPr id="169" name="SFE = 0.10    = 1.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0377" y="12053012"/>
                <a:ext cx="7192878" cy="640985"/>
              </a:xfrm>
              <a:prstGeom prst="rect">
                <a:avLst/>
              </a:prstGeom>
              <a:blipFill>
                <a:blip r:embed="rId3"/>
                <a:stretch>
                  <a:fillRect r="-2469" b="-2307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relaxation.mp4" descr="relaxation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8341" y="1843523"/>
            <a:ext cx="13538848" cy="10831077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During the relax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During the relaxation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Stars with   leave the cluster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2374900" y="3102421"/>
                <a:ext cx="7357468" cy="9289158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SzTx/>
                  <a:buNone/>
                </a:pPr>
                <a:r>
                  <a:t>Stars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75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𝑝𝑜𝑡</m:t>
                        </m:r>
                      </m:sub>
                    </m:sSub>
                  </m:oMath>
                </a14:m>
                <a:r>
                  <a:t> leave the cluster</a:t>
                </a:r>
              </a:p>
            </p:txBody>
          </p:sp>
        </mc:Choice>
        <mc:Fallback>
          <p:sp>
            <p:nvSpPr>
              <p:cNvPr id="173" name="Stars with   leave the cluster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2374900" y="3102421"/>
                <a:ext cx="7357468" cy="9289158"/>
              </a:xfrm>
              <a:prstGeom prst="rect">
                <a:avLst/>
              </a:prstGeom>
              <a:blipFill>
                <a:blip r:embed="rId5"/>
                <a:stretch>
                  <a:fillRect l="-4483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</Words>
  <Application>Microsoft Macintosh PowerPoint</Application>
  <PresentationFormat>Custom</PresentationFormat>
  <Paragraphs>126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Cambria Math</vt:lpstr>
      <vt:lpstr>Helvetica Neue</vt:lpstr>
      <vt:lpstr>Helvetica Neue Light</vt:lpstr>
      <vt:lpstr>Helvetica Neue Medium</vt:lpstr>
      <vt:lpstr>Times Roman</vt:lpstr>
      <vt:lpstr>White</vt:lpstr>
      <vt:lpstr>On the density distribution of bound clusters after residual star-forming gas expulsion: Zhao profiles </vt:lpstr>
      <vt:lpstr>N-body simulations</vt:lpstr>
      <vt:lpstr>Fitting with Dehnen profile</vt:lpstr>
      <vt:lpstr>Fitting with Dehnen profile</vt:lpstr>
      <vt:lpstr>Fitting with Zhao profile</vt:lpstr>
      <vt:lpstr>Parameters’ evolution</vt:lpstr>
      <vt:lpstr>Fitting Zhao with fixed parameters</vt:lpstr>
      <vt:lpstr>Parameters’ evolution</vt:lpstr>
      <vt:lpstr>During the relaxation</vt:lpstr>
      <vt:lpstr>Goodness of fit estimation</vt:lpstr>
      <vt:lpstr>Goodness of fit estimation</vt:lpstr>
      <vt:lpstr>Bootstrapped K-S Test</vt:lpstr>
      <vt:lpstr>Bootstrapped K-S Test</vt:lpstr>
      <vt:lpstr>Bootstrapped K-S Test</vt:lpstr>
      <vt:lpstr>Future plans</vt:lpstr>
      <vt:lpstr>PowerPoint Presentation</vt:lpstr>
      <vt:lpstr>PowerPoint Presentation</vt:lpstr>
      <vt:lpstr>Different types of distributions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density distribution of bound clusters after residual star-forming gas expulsion: Zhao profiles </dc:title>
  <cp:lastModifiedBy>Olga Borodina</cp:lastModifiedBy>
  <cp:revision>1</cp:revision>
  <dcterms:modified xsi:type="dcterms:W3CDTF">2021-12-25T06:11:23Z</dcterms:modified>
</cp:coreProperties>
</file>